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Lato"/>
      <p:regular r:id="rId19"/>
      <p:bold r:id="rId20"/>
      <p:italic r:id="rId21"/>
      <p:boldItalic r:id="rId22"/>
    </p:embeddedFont>
    <p:embeddedFont>
      <p:font typeface="Inter"/>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24" Type="http://schemas.openxmlformats.org/officeDocument/2006/relationships/font" Target="fonts/Inter-bold.fntdata"/><Relationship Id="rId12" Type="http://schemas.openxmlformats.org/officeDocument/2006/relationships/slide" Target="slides/slide7.xml"/><Relationship Id="rId23" Type="http://schemas.openxmlformats.org/officeDocument/2006/relationships/font" Target="fonts/Inter-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8.jp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7.jp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a:t>
            </a:r>
            <a:endParaRPr/>
          </a:p>
          <a:p>
            <a:pPr indent="0" lvl="0" marL="0" rtl="0" algn="l">
              <a:spcBef>
                <a:spcPts val="0"/>
              </a:spcBef>
              <a:spcAft>
                <a:spcPts val="0"/>
              </a:spcAft>
              <a:buNone/>
            </a:pPr>
            <a:r>
              <a:rPr lang="en"/>
              <a:t>SKAGGLERS</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Multiclass Text classification </a:t>
            </a:r>
            <a:endParaRPr b="1"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712150"/>
            <a:ext cx="63654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Problem we are solving</a:t>
            </a:r>
            <a:endParaRPr sz="2400"/>
          </a:p>
        </p:txBody>
      </p:sp>
      <p:sp>
        <p:nvSpPr>
          <p:cNvPr id="79" name="Google Shape;79;p14"/>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400">
                <a:latin typeface="Inter"/>
                <a:ea typeface="Inter"/>
                <a:cs typeface="Inter"/>
                <a:sym typeface="Inter"/>
              </a:rPr>
              <a:t>Classify consumer complaints into predefined categories.</a:t>
            </a:r>
            <a:endParaRPr b="0" sz="1400">
              <a:latin typeface="Inter"/>
              <a:ea typeface="Inter"/>
              <a:cs typeface="Inter"/>
              <a:sym typeface="Inter"/>
            </a:endParaRPr>
          </a:p>
          <a:p>
            <a:pPr indent="0" lvl="0" marL="0" rtl="0" algn="l">
              <a:lnSpc>
                <a:spcPct val="115000"/>
              </a:lnSpc>
              <a:spcBef>
                <a:spcPts val="1600"/>
              </a:spcBef>
              <a:spcAft>
                <a:spcPts val="0"/>
              </a:spcAft>
              <a:buClr>
                <a:schemeClr val="dk2"/>
              </a:buClr>
              <a:buSzPts val="1100"/>
              <a:buFont typeface="Arial"/>
              <a:buNone/>
            </a:pPr>
            <a:r>
              <a:rPr b="0" lang="en" sz="1400">
                <a:latin typeface="Inter"/>
                <a:ea typeface="Inter"/>
                <a:cs typeface="Inter"/>
                <a:sym typeface="Inter"/>
              </a:rPr>
              <a:t>Given a consumer problem our goal is to classify any new complaints into one of the predefined categories.</a:t>
            </a:r>
            <a:endParaRPr b="0" sz="1400">
              <a:latin typeface="Inter"/>
              <a:ea typeface="Inter"/>
              <a:cs typeface="Inter"/>
              <a:sym typeface="Inter"/>
            </a:endParaRPr>
          </a:p>
          <a:p>
            <a:pPr indent="0" lvl="0" marL="0" rtl="0" algn="l">
              <a:lnSpc>
                <a:spcPct val="115000"/>
              </a:lnSpc>
              <a:spcBef>
                <a:spcPts val="1600"/>
              </a:spcBef>
              <a:spcAft>
                <a:spcPts val="0"/>
              </a:spcAft>
              <a:buClr>
                <a:schemeClr val="dk2"/>
              </a:buClr>
              <a:buSzPts val="1100"/>
              <a:buFont typeface="Arial"/>
              <a:buNone/>
            </a:pPr>
            <a:r>
              <a:t/>
            </a:r>
            <a:endParaRPr b="0" sz="1100">
              <a:latin typeface="Arial"/>
              <a:ea typeface="Arial"/>
              <a:cs typeface="Arial"/>
              <a:sym typeface="Arial"/>
            </a:endParaRPr>
          </a:p>
          <a:p>
            <a:pPr indent="0" lvl="0" marL="0" rtl="0" algn="l">
              <a:lnSpc>
                <a:spcPct val="115000"/>
              </a:lnSpc>
              <a:spcBef>
                <a:spcPts val="1600"/>
              </a:spcBef>
              <a:spcAft>
                <a:spcPts val="1600"/>
              </a:spcAft>
              <a:buNone/>
            </a:pPr>
            <a:r>
              <a:t/>
            </a:r>
            <a:endParaRPr b="0" sz="1800">
              <a:latin typeface="Lato"/>
              <a:ea typeface="Lato"/>
              <a:cs typeface="Lato"/>
              <a:sym typeface="Lato"/>
            </a:endParaRPr>
          </a:p>
        </p:txBody>
      </p:sp>
      <p:pic>
        <p:nvPicPr>
          <p:cNvPr descr="Book titled, &quot;Made To Stick,&quot; standing on its side" id="80" name="Google Shape;80;p14"/>
          <p:cNvPicPr preferRelativeResize="0"/>
          <p:nvPr/>
        </p:nvPicPr>
        <p:blipFill>
          <a:blip r:embed="rId3">
            <a:alphaModFix/>
          </a:blip>
          <a:stretch>
            <a:fillRect/>
          </a:stretch>
        </p:blipFill>
        <p:spPr>
          <a:xfrm>
            <a:off x="7343776" y="2804500"/>
            <a:ext cx="1572275" cy="2051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4"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86" name="Google Shape;86;p1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87" name="Google Shape;87;p1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TEAM MEMBERS</a:t>
            </a:r>
            <a:endParaRPr b="1" sz="3000">
              <a:solidFill>
                <a:schemeClr val="lt2"/>
              </a:solidFill>
              <a:latin typeface="Raleway"/>
              <a:ea typeface="Raleway"/>
              <a:cs typeface="Raleway"/>
              <a:sym typeface="Raleway"/>
            </a:endParaRPr>
          </a:p>
        </p:txBody>
      </p:sp>
      <p:sp>
        <p:nvSpPr>
          <p:cNvPr id="88" name="Google Shape;88;p15"/>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2"/>
              </a:solidFill>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Subham Banerjee</a:t>
            </a:r>
            <a:endParaRPr b="1" sz="1200">
              <a:solidFill>
                <a:schemeClr val="dk1"/>
              </a:solidFill>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Sayan Saha</a:t>
            </a:r>
            <a:endParaRPr b="1" sz="1200">
              <a:solidFill>
                <a:schemeClr val="dk1"/>
              </a:solidFill>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Sakalya Mitra</a:t>
            </a:r>
            <a:endParaRPr b="1" sz="1400">
              <a:solidFill>
                <a:schemeClr val="dk1"/>
              </a:solidFill>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Satyaki Bhattacharjee</a:t>
            </a:r>
            <a:br>
              <a:rPr lang="en" sz="1400">
                <a:latin typeface="Raleway"/>
                <a:ea typeface="Raleway"/>
                <a:cs typeface="Raleway"/>
                <a:sym typeface="Raleway"/>
              </a:rPr>
            </a:br>
            <a:endParaRPr sz="1200">
              <a:solidFill>
                <a:schemeClr val="dk2"/>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283100" y="712150"/>
            <a:ext cx="8163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text classification is important?</a:t>
            </a:r>
            <a:endParaRPr/>
          </a:p>
          <a:p>
            <a:pPr indent="0" lvl="0" marL="0" rtl="0" algn="l">
              <a:spcBef>
                <a:spcPts val="0"/>
              </a:spcBef>
              <a:spcAft>
                <a:spcPts val="0"/>
              </a:spcAft>
              <a:buNone/>
            </a:pPr>
            <a:r>
              <a:rPr b="0" lang="en" sz="1200"/>
              <a:t>Customer complaints is a big problem as customers post their queries and we need an automated method to classify the complaints or queries into predefined categories. Thats why an efficient ML model would be really helpful tp classify the problems.</a:t>
            </a:r>
            <a:endParaRPr b="0"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283100" y="712150"/>
            <a:ext cx="84114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Our Solution!!!!</a:t>
            </a:r>
            <a:endParaRPr>
              <a:solidFill>
                <a:schemeClr val="accent5"/>
              </a:solidFill>
            </a:endParaRPr>
          </a:p>
          <a:p>
            <a:pPr indent="0" lvl="0" marL="0" rtl="0" algn="l">
              <a:spcBef>
                <a:spcPts val="1000"/>
              </a:spcBef>
              <a:spcAft>
                <a:spcPts val="0"/>
              </a:spcAft>
              <a:buNone/>
            </a:pPr>
            <a:r>
              <a:t/>
            </a:r>
            <a:endParaRPr>
              <a:solidFill>
                <a:schemeClr val="accent5"/>
              </a:solidFill>
            </a:endParaRPr>
          </a:p>
          <a:p>
            <a:pPr indent="0" lvl="0" marL="0" rtl="0" algn="l">
              <a:spcBef>
                <a:spcPts val="1000"/>
              </a:spcBef>
              <a:spcAft>
                <a:spcPts val="1000"/>
              </a:spcAft>
              <a:buNone/>
            </a:pPr>
            <a:r>
              <a:rPr lang="en" sz="1200">
                <a:solidFill>
                  <a:schemeClr val="accent5"/>
                </a:solidFill>
              </a:rPr>
              <a:t>Text Classification using </a:t>
            </a:r>
            <a:r>
              <a:rPr b="0" lang="en" sz="1200">
                <a:solidFill>
                  <a:schemeClr val="accent3"/>
                </a:solidFill>
                <a:latin typeface="Inter"/>
                <a:ea typeface="Inter"/>
                <a:cs typeface="Inter"/>
                <a:sym typeface="Inter"/>
              </a:rPr>
              <a:t>Classification algorithms: Linear Support Vector Machine (LinearSVM), Random Forest, Multinomial Naive Bayes and Logistic Regression.</a:t>
            </a:r>
            <a:r>
              <a:rPr lang="en" sz="1200">
                <a:solidFill>
                  <a:schemeClr val="accent3"/>
                </a:solidFill>
              </a:rPr>
              <a:t> </a:t>
            </a:r>
            <a:endParaRPr sz="1200">
              <a:solidFill>
                <a:schemeClr val="accent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265500" y="601650"/>
            <a:ext cx="2294400" cy="356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2400">
                <a:solidFill>
                  <a:schemeClr val="dk2"/>
                </a:solidFill>
              </a:rPr>
              <a:t>As we can see the most number of complaints are in the category of Credit Reporting. So we have given more importance to this category.</a:t>
            </a:r>
            <a:endParaRPr b="0" sz="2400">
              <a:solidFill>
                <a:schemeClr val="dk2"/>
              </a:solidFill>
            </a:endParaRPr>
          </a:p>
        </p:txBody>
      </p:sp>
      <p:pic>
        <p:nvPicPr>
          <p:cNvPr id="104" name="Google Shape;104;p18"/>
          <p:cNvPicPr preferRelativeResize="0"/>
          <p:nvPr/>
        </p:nvPicPr>
        <p:blipFill rotWithShape="1">
          <a:blip r:embed="rId3">
            <a:alphaModFix/>
          </a:blip>
          <a:srcRect b="0" l="0" r="39660" t="0"/>
          <a:stretch/>
        </p:blipFill>
        <p:spPr>
          <a:xfrm>
            <a:off x="4488725" y="0"/>
            <a:ext cx="4655273" cy="5143501"/>
          </a:xfrm>
          <a:prstGeom prst="rect">
            <a:avLst/>
          </a:prstGeom>
          <a:noFill/>
          <a:ln>
            <a:noFill/>
          </a:ln>
        </p:spPr>
      </p:pic>
      <p:pic>
        <p:nvPicPr>
          <p:cNvPr id="105" name="Google Shape;105;p18"/>
          <p:cNvPicPr preferRelativeResize="0"/>
          <p:nvPr/>
        </p:nvPicPr>
        <p:blipFill>
          <a:blip r:embed="rId4">
            <a:alphaModFix/>
          </a:blip>
          <a:stretch>
            <a:fillRect/>
          </a:stretch>
        </p:blipFill>
        <p:spPr>
          <a:xfrm>
            <a:off x="2854875" y="0"/>
            <a:ext cx="6289126" cy="5143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9" name="Shape 109"/>
        <p:cNvGrpSpPr/>
        <p:nvPr/>
      </p:nvGrpSpPr>
      <p:grpSpPr>
        <a:xfrm>
          <a:off x="0" y="0"/>
          <a:ext cx="0" cy="0"/>
          <a:chOff x="0" y="0"/>
          <a:chExt cx="0" cy="0"/>
        </a:xfrm>
      </p:grpSpPr>
      <p:pic>
        <p:nvPicPr>
          <p:cNvPr descr="Screen Shot 2015-11-19 at 11.46.25 PM.png" id="110" name="Google Shape;110;p19"/>
          <p:cNvPicPr preferRelativeResize="0"/>
          <p:nvPr/>
        </p:nvPicPr>
        <p:blipFill rotWithShape="1">
          <a:blip r:embed="rId3">
            <a:alphaModFix/>
          </a:blip>
          <a:srcRect b="0" l="26143" r="26148" t="0"/>
          <a:stretch/>
        </p:blipFill>
        <p:spPr>
          <a:xfrm>
            <a:off x="-1" y="0"/>
            <a:ext cx="4567200" cy="5143499"/>
          </a:xfrm>
          <a:prstGeom prst="rect">
            <a:avLst/>
          </a:prstGeom>
          <a:noFill/>
          <a:ln>
            <a:noFill/>
          </a:ln>
        </p:spPr>
      </p:pic>
      <p:sp>
        <p:nvSpPr>
          <p:cNvPr id="111" name="Google Shape;111;p19"/>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TFIDF</a:t>
            </a:r>
            <a:r>
              <a:rPr lang="en" sz="3000">
                <a:solidFill>
                  <a:schemeClr val="dk1"/>
                </a:solidFill>
              </a:rPr>
              <a:t> </a:t>
            </a:r>
            <a:endParaRPr sz="3000">
              <a:solidFill>
                <a:schemeClr val="dk1"/>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It is an important concept as it measures how often a word appears in a text and hence weightedly classifies it when a new text appears.</a:t>
            </a:r>
            <a:endParaRPr sz="18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5" name="Shape 115"/>
        <p:cNvGrpSpPr/>
        <p:nvPr/>
      </p:nvGrpSpPr>
      <p:grpSpPr>
        <a:xfrm>
          <a:off x="0" y="0"/>
          <a:ext cx="0" cy="0"/>
          <a:chOff x="0" y="0"/>
          <a:chExt cx="0" cy="0"/>
        </a:xfrm>
      </p:grpSpPr>
      <p:pic>
        <p:nvPicPr>
          <p:cNvPr id="116" name="Google Shape;116;p20"/>
          <p:cNvPicPr preferRelativeResize="0"/>
          <p:nvPr/>
        </p:nvPicPr>
        <p:blipFill>
          <a:blip r:embed="rId3">
            <a:alphaModFix/>
          </a:blip>
          <a:stretch>
            <a:fillRect/>
          </a:stretch>
        </p:blipFill>
        <p:spPr>
          <a:xfrm>
            <a:off x="152400" y="152400"/>
            <a:ext cx="8839202" cy="474155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sp>
        <p:nvSpPr>
          <p:cNvPr id="121" name="Google Shape;121;p21"/>
          <p:cNvSpPr txBox="1"/>
          <p:nvPr>
            <p:ph idx="1" type="subTitle"/>
          </p:nvPr>
        </p:nvSpPr>
        <p:spPr>
          <a:xfrm>
            <a:off x="265500" y="653700"/>
            <a:ext cx="2837100" cy="3836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chemeClr val="dk1"/>
                </a:solidFill>
              </a:rPr>
              <a:t>How we selected the best model?</a:t>
            </a:r>
            <a:endParaRPr b="1" sz="3000">
              <a:solidFill>
                <a:schemeClr val="dk1"/>
              </a:solidFill>
            </a:endParaRPr>
          </a:p>
          <a:p>
            <a:pPr indent="0" lvl="0" marL="0" rtl="0" algn="l">
              <a:lnSpc>
                <a:spcPct val="115000"/>
              </a:lnSpc>
              <a:spcBef>
                <a:spcPts val="1600"/>
              </a:spcBef>
              <a:spcAft>
                <a:spcPts val="1600"/>
              </a:spcAft>
              <a:buNone/>
            </a:pPr>
            <a:r>
              <a:rPr lang="en" sz="1800"/>
              <a:t>We plotted the accuracies of different classification algorithms and compared the best to come up with the most optimal solution.</a:t>
            </a:r>
            <a:endParaRPr sz="1800"/>
          </a:p>
        </p:txBody>
      </p:sp>
      <p:pic>
        <p:nvPicPr>
          <p:cNvPr id="122" name="Google Shape;122;p21"/>
          <p:cNvPicPr preferRelativeResize="0"/>
          <p:nvPr/>
        </p:nvPicPr>
        <p:blipFill rotWithShape="1">
          <a:blip r:embed="rId3">
            <a:alphaModFix/>
          </a:blip>
          <a:srcRect b="20862" l="1729" r="0" t="6746"/>
          <a:stretch/>
        </p:blipFill>
        <p:spPr>
          <a:xfrm>
            <a:off x="4488725" y="0"/>
            <a:ext cx="4655272" cy="5143505"/>
          </a:xfrm>
          <a:prstGeom prst="rect">
            <a:avLst/>
          </a:prstGeom>
          <a:noFill/>
          <a:ln>
            <a:noFill/>
          </a:ln>
        </p:spPr>
      </p:pic>
      <p:pic>
        <p:nvPicPr>
          <p:cNvPr id="123" name="Google Shape;123;p21"/>
          <p:cNvPicPr preferRelativeResize="0"/>
          <p:nvPr/>
        </p:nvPicPr>
        <p:blipFill>
          <a:blip r:embed="rId4">
            <a:alphaModFix/>
          </a:blip>
          <a:stretch>
            <a:fillRect/>
          </a:stretch>
        </p:blipFill>
        <p:spPr>
          <a:xfrm>
            <a:off x="3209925" y="3"/>
            <a:ext cx="5934075"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